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embeddedFontLst>
    <p:embeddedFont>
      <p:font typeface="Inter Light" charset="0"/>
      <p:regular r:id="rId13"/>
    </p:embeddedFont>
    <p:embeddedFont>
      <p:font typeface="Calibri" pitchFamily="34" charset="0"/>
      <p:regular r:id="rId14"/>
      <p:bold r:id="rId15"/>
      <p:italic r:id="rId16"/>
      <p:boldItalic r:id="rId17"/>
    </p:embeddedFont>
    <p:embeddedFont>
      <p:font typeface="Montserrat Medium" charset="-18"/>
      <p:regular r:id="rId18"/>
    </p:embeddedFont>
    <p:embeddedFont>
      <p:font typeface="Inter Bold" charset="0"/>
      <p:regular r:id="rId1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11"/>
    <p:restoredTop sz="94610"/>
  </p:normalViewPr>
  <p:slideViewPr>
    <p:cSldViewPr snapToGrid="0" snapToObjects="1">
      <p:cViewPr varScale="1">
        <p:scale>
          <a:sx n="87" d="100"/>
          <a:sy n="87" d="100"/>
        </p:scale>
        <p:origin x="-499" y="-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-2-2.svg"/><Relationship Id="rId5" Type="http://schemas.openxmlformats.org/officeDocument/2006/relationships/image" Target="../media/image-2-2.svg"/><Relationship Id="rId4" Type="http://schemas.openxmlformats.org/officeDocument/2006/relationships/image" Target="../media/image-2-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-3-6.sv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-3-4.svg"/><Relationship Id="rId5" Type="http://schemas.openxmlformats.org/officeDocument/2006/relationships/image" Target="../media/image6.png"/><Relationship Id="rId10" Type="http://schemas.openxmlformats.org/officeDocument/2006/relationships/image" Target="../media/image-3-8.svg"/><Relationship Id="rId4" Type="http://schemas.openxmlformats.org/officeDocument/2006/relationships/image" Target="../media/image-3-2.sv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-7-6.sv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-7-4.svg"/><Relationship Id="rId5" Type="http://schemas.openxmlformats.org/officeDocument/2006/relationships/image" Target="../media/image11.png"/><Relationship Id="rId10" Type="http://schemas.openxmlformats.org/officeDocument/2006/relationships/image" Target="../media/image-7-8.svg"/><Relationship Id="rId4" Type="http://schemas.openxmlformats.org/officeDocument/2006/relationships/image" Target="../media/image-7-2.sv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-10-2.svg"/><Relationship Id="rId3" Type="http://schemas.openxmlformats.org/officeDocument/2006/relationships/image" Target="../media/image16.png"/><Relationship Id="rId12" Type="http://schemas.openxmlformats.org/officeDocument/2006/relationships/image" Target="../media/image-10-2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-10-2.svg"/><Relationship Id="rId5" Type="http://schemas.openxmlformats.org/officeDocument/2006/relationships/image" Target="../media/image-10-2.svg"/><Relationship Id="rId10" Type="http://schemas.openxmlformats.org/officeDocument/2006/relationships/image" Target="../media/image-10-2.svg"/><Relationship Id="rId4" Type="http://schemas.openxmlformats.org/officeDocument/2006/relationships/image" Target="../media/image-10-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92455" y="2485720"/>
            <a:ext cx="1510568" cy="251420"/>
          </a:xfrm>
          <a:prstGeom prst="roundRect">
            <a:avLst>
              <a:gd name="adj" fmla="val 47364"/>
            </a:avLst>
          </a:prstGeom>
          <a:solidFill>
            <a:srgbClr val="DFE1EC"/>
          </a:solidFill>
          <a:ln/>
        </p:spPr>
      </p:sp>
      <p:sp>
        <p:nvSpPr>
          <p:cNvPr id="4" name="Text 1"/>
          <p:cNvSpPr/>
          <p:nvPr/>
        </p:nvSpPr>
        <p:spPr>
          <a:xfrm>
            <a:off x="5233360" y="2584938"/>
            <a:ext cx="1921720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WERSJA SKRÓCONA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233360" y="2901354"/>
            <a:ext cx="6296860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Polityka Ochrony Małoletnich</a:t>
            </a:r>
            <a:endParaRPr lang="en-US" sz="3250" dirty="0"/>
          </a:p>
        </p:txBody>
      </p:sp>
      <p:sp>
        <p:nvSpPr>
          <p:cNvPr id="6" name="Text 3"/>
          <p:cNvSpPr/>
          <p:nvPr/>
        </p:nvSpPr>
        <p:spPr>
          <a:xfrm>
            <a:off x="5233360" y="3613638"/>
            <a:ext cx="6296860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Zespół Szkół Mundurowo-Technicznych im. Armii Krajowej w Ostrowie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5233360" y="4484077"/>
            <a:ext cx="6296860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Naczelną zasadą wszystkich działań podejmowanych przez </a:t>
            </a:r>
            <a:r>
              <a:rPr lang="en-US" sz="1300" b="1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pracowników szkoły </a:t>
            </a: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jest działanie dla </a:t>
            </a:r>
            <a:r>
              <a:rPr lang="en-US" sz="1300" b="1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dobra ucznia ZSMT </a:t>
            </a: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 w jego najlepszym interesie. Każdy uczeń traktowane </a:t>
            </a:r>
            <a:r>
              <a:rPr lang="en-US" sz="1300" b="1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jest z szacunkiem</a:t>
            </a: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, a </a:t>
            </a:r>
            <a:r>
              <a:rPr lang="en-US" sz="1300" b="1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stosowanie przemocy w jakiejkolwiek formie </a:t>
            </a: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jest </a:t>
            </a:r>
            <a:r>
              <a:rPr lang="en-US" sz="1300" b="1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absolutnie niedopuszczalne</a:t>
            </a: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.</a:t>
            </a:r>
            <a:endParaRPr lang="en-US" sz="1300" dirty="0"/>
          </a:p>
        </p:txBody>
      </p:sp>
      <p:pic>
        <p:nvPicPr>
          <p:cNvPr id="8" name="Obraz 7" descr="logo zsm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1446" y="293501"/>
            <a:ext cx="1533085" cy="15330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300460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Podstawy prawne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2147888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Polityka Ochrony Małoletnich opiera się na rozbudowanym fundamencie prawnym — zarówno międzynarodowym, jak i krajowym — który zobowiązuje szkołę do systemowej ochrony każdego ucznia.</a:t>
            </a:r>
            <a:endParaRPr lang="en-US" sz="13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61475" y="2863155"/>
            <a:ext cx="3512653" cy="269438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22017" y="3047504"/>
            <a:ext cx="306776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Prawo międzynarodowe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922017" y="3405188"/>
            <a:ext cx="3067767" cy="1116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Konwencja ONZ o prawach dziecka (1989)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Rozporządzenie RODO (UE) 2016/679</a:t>
            </a:r>
            <a:endParaRPr lang="en-US" sz="13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339422" y="2863155"/>
            <a:ext cx="3512752" cy="2694384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599964" y="3047504"/>
            <a:ext cx="30678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Konstytucja i kodeksy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4599964" y="3405188"/>
            <a:ext cx="3067866" cy="17612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Konstytucja RP z dnia 2 kwietnia 1997 r.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Kodeks rodzinny i opiekuńczy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Kodeks karny i Kodeks postępowania karnego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Kodeks cywilny (art. 23 i 24)</a:t>
            </a:r>
            <a:endParaRPr lang="en-US" sz="13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8017468" y="2863155"/>
            <a:ext cx="3512653" cy="2694384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278010" y="3047504"/>
            <a:ext cx="306776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Ustawy szczególne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8278010" y="3405188"/>
            <a:ext cx="3067767" cy="19680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Ustawa o przeciwdziałaniu przemocy domowej (2005)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Ustawa o przeciwdziałaniu zagrożeniom przestępczością na tle seksualnym (2016)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Kodeks pracy – art. 221 oraz art. 221a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24719"/>
            <a:ext cx="10868745" cy="465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0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Kluczowe pojęcia — co rozumiemy przez krzywdzenie?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661475" y="1657747"/>
            <a:ext cx="10868745" cy="4524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1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Krzywdzenie oznacza </a:t>
            </a:r>
            <a:r>
              <a:rPr lang="en-US" sz="1150" b="1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każde zamierzone lub niezamierzone działanie lub zaniechanie na szkodę dziecka</a:t>
            </a:r>
            <a:r>
              <a:rPr lang="en-US" sz="11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. </a:t>
            </a:r>
            <a:r>
              <a:rPr lang="pl-PL" sz="1150" dirty="0" smtClean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/>
            </a:r>
            <a:br>
              <a:rPr lang="pl-PL" sz="1150" dirty="0" smtClean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</a:br>
            <a:r>
              <a:rPr lang="en-US" sz="1150" dirty="0" err="1" smtClean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Obejmuje</a:t>
            </a:r>
            <a:r>
              <a:rPr lang="en-US" sz="1150" dirty="0" smtClean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 </a:t>
            </a:r>
            <a:r>
              <a:rPr lang="en-US" sz="11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cztery główne kategorie, które należy rozpoznawać i na które należy reagować.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661475" y="2260898"/>
            <a:ext cx="5367402" cy="1882279"/>
          </a:xfrm>
          <a:prstGeom prst="roundRect">
            <a:avLst>
              <a:gd name="adj" fmla="val 7117"/>
            </a:avLst>
          </a:prstGeom>
          <a:solidFill>
            <a:srgbClr val="EFF0F6"/>
          </a:solidFill>
          <a:ln w="6350">
            <a:solidFill>
              <a:srgbClr val="C5C7D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16649" y="2416076"/>
            <a:ext cx="446473" cy="446484"/>
          </a:xfrm>
          <a:prstGeom prst="ellipse">
            <a:avLst/>
          </a:prstGeom>
          <a:solidFill>
            <a:srgbClr val="888888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39380" y="2538809"/>
            <a:ext cx="200913" cy="20091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16649" y="2996505"/>
            <a:ext cx="5057053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Przemoc fizyczna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816649" y="3309342"/>
            <a:ext cx="5057053" cy="4524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1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Działanie lub zaniechanie powodujące faktyczną lub potencjalną fizyczną krzywdę dziecka — może być jednorazowe lub powtarzalne.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6162818" y="2260898"/>
            <a:ext cx="5367402" cy="1882279"/>
          </a:xfrm>
          <a:prstGeom prst="roundRect">
            <a:avLst>
              <a:gd name="adj" fmla="val 7117"/>
            </a:avLst>
          </a:prstGeom>
          <a:solidFill>
            <a:srgbClr val="EFF0F6"/>
          </a:solidFill>
          <a:ln w="6350">
            <a:solidFill>
              <a:srgbClr val="C5C7D2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317993" y="2416076"/>
            <a:ext cx="446473" cy="446484"/>
          </a:xfrm>
          <a:prstGeom prst="ellipse">
            <a:avLst/>
          </a:prstGeom>
          <a:solidFill>
            <a:srgbClr val="888888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440723" y="2538809"/>
            <a:ext cx="200913" cy="20091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317993" y="2996505"/>
            <a:ext cx="5057053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Przemoc psychiczna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6317993" y="3309342"/>
            <a:ext cx="5057053" cy="678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1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Przewlekła, niefizyczna szkodliwa interakcja: niedostępność emocjonalna, wrogość, oczernianie, odrzucanie, nieodpowiednie interakcje z dzieckiem.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661475" y="4277122"/>
            <a:ext cx="5367402" cy="1656060"/>
          </a:xfrm>
          <a:prstGeom prst="roundRect">
            <a:avLst>
              <a:gd name="adj" fmla="val 8089"/>
            </a:avLst>
          </a:prstGeom>
          <a:solidFill>
            <a:srgbClr val="EFF0F6"/>
          </a:solidFill>
          <a:ln w="6350">
            <a:solidFill>
              <a:srgbClr val="C5C7D2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816649" y="4432300"/>
            <a:ext cx="446473" cy="446484"/>
          </a:xfrm>
          <a:prstGeom prst="ellipse">
            <a:avLst/>
          </a:prstGeom>
          <a:solidFill>
            <a:srgbClr val="888888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939380" y="4555034"/>
            <a:ext cx="200913" cy="20091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16649" y="5012730"/>
            <a:ext cx="5057053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Wykorzystywanie seksualne</a:t>
            </a:r>
            <a:endParaRPr lang="en-US" sz="1450" dirty="0"/>
          </a:p>
        </p:txBody>
      </p:sp>
      <p:sp>
        <p:nvSpPr>
          <p:cNvPr id="18" name="Text 13"/>
          <p:cNvSpPr/>
          <p:nvPr/>
        </p:nvSpPr>
        <p:spPr>
          <a:xfrm>
            <a:off x="816649" y="5325566"/>
            <a:ext cx="5057053" cy="4524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1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Włączanie dziecka w aktywność seksualną, na którą nie jest ono dojrzałe i nie może wyrazić świadomej, prawnie ważnej zgody.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6162818" y="4277122"/>
            <a:ext cx="5367402" cy="1656060"/>
          </a:xfrm>
          <a:prstGeom prst="roundRect">
            <a:avLst>
              <a:gd name="adj" fmla="val 8089"/>
            </a:avLst>
          </a:prstGeom>
          <a:solidFill>
            <a:srgbClr val="EFF0F6"/>
          </a:solidFill>
          <a:ln w="6350">
            <a:solidFill>
              <a:srgbClr val="C5C7D2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6317993" y="4432300"/>
            <a:ext cx="446473" cy="446484"/>
          </a:xfrm>
          <a:prstGeom prst="ellipse">
            <a:avLst/>
          </a:prstGeom>
          <a:solidFill>
            <a:srgbClr val="888888"/>
          </a:solidFill>
          <a:ln/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6440723" y="4555034"/>
            <a:ext cx="200913" cy="200918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317993" y="5012730"/>
            <a:ext cx="5057053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Zaniedbywanie</a:t>
            </a:r>
            <a:endParaRPr lang="en-US" sz="1450" dirty="0"/>
          </a:p>
        </p:txBody>
      </p:sp>
      <p:sp>
        <p:nvSpPr>
          <p:cNvPr id="23" name="Text 17"/>
          <p:cNvSpPr/>
          <p:nvPr/>
        </p:nvSpPr>
        <p:spPr>
          <a:xfrm>
            <a:off x="6317993" y="5325566"/>
            <a:ext cx="5057053" cy="4524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1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Chroniczne lub incydentalne niezaspokajanie podstawowych potrzeb fizycznych i psychicznych dziecka przez osobę zobowiązaną do opieki.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616942"/>
            <a:ext cx="6296860" cy="930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0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Zasady bezpiecznych relacji pracownika z uczniem</a:t>
            </a:r>
            <a:endParaRPr lang="en-US" sz="2900" dirty="0"/>
          </a:p>
        </p:txBody>
      </p:sp>
      <p:sp>
        <p:nvSpPr>
          <p:cNvPr id="4" name="Text 1"/>
          <p:cNvSpPr/>
          <p:nvPr/>
        </p:nvSpPr>
        <p:spPr>
          <a:xfrm>
            <a:off x="661475" y="1748135"/>
            <a:ext cx="6296860" cy="678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1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Wszyscy pracownicy szkoły — </a:t>
            </a:r>
            <a:r>
              <a:rPr lang="en-US" sz="1150" b="1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nauczyciele, wychowawcy, pracownicy administracji, wolontariusze i praktykanci </a:t>
            </a:r>
            <a:r>
              <a:rPr lang="en-US" sz="11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— zobowiązani są do przestrzegania jasno określonych </a:t>
            </a:r>
            <a:r>
              <a:rPr lang="en-US" sz="1150" dirty="0" err="1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zasad</a:t>
            </a:r>
            <a:r>
              <a:rPr lang="en-US" sz="11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 </a:t>
            </a:r>
            <a:r>
              <a:rPr lang="pl-PL" sz="1150" dirty="0" smtClean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/>
            </a:r>
            <a:br>
              <a:rPr lang="pl-PL" sz="1150" dirty="0" smtClean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</a:br>
            <a:r>
              <a:rPr lang="en-US" sz="1150" dirty="0" smtClean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 </a:t>
            </a:r>
            <a:r>
              <a:rPr lang="en-US" sz="11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relacjach z uczniami. </a:t>
            </a:r>
            <a:r>
              <a:rPr lang="en-US" sz="1150" b="1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Bezpieczeństwo dziecka jest zawsze priorytetem.</a:t>
            </a:r>
            <a:endParaRPr lang="en-US" sz="1150" b="1" dirty="0"/>
          </a:p>
        </p:txBody>
      </p:sp>
      <p:sp>
        <p:nvSpPr>
          <p:cNvPr id="5" name="Shape 2"/>
          <p:cNvSpPr/>
          <p:nvPr/>
        </p:nvSpPr>
        <p:spPr>
          <a:xfrm>
            <a:off x="661475" y="2577505"/>
            <a:ext cx="334855" cy="334863"/>
          </a:xfrm>
          <a:prstGeom prst="roundRect">
            <a:avLst>
              <a:gd name="adj" fmla="val 40007"/>
            </a:avLst>
          </a:prstGeom>
          <a:solidFill>
            <a:srgbClr val="EFF0F6"/>
          </a:solidFill>
          <a:ln w="6350">
            <a:solidFill>
              <a:srgbClr val="C5C7D2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17234" y="2605336"/>
            <a:ext cx="223237" cy="279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1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1130272" y="2628602"/>
            <a:ext cx="5828063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Szacunek i podmiotowość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1130272" y="2941439"/>
            <a:ext cx="5828063" cy="678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1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Pracownicy traktują każde dziecko z szacunkiem, uwzględniają jego potrzeby i wydają polecenia jasno, rzeczowo i spokojnie — z zachowaniem kontaktu wzrokowego.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661475" y="3887986"/>
            <a:ext cx="334855" cy="334863"/>
          </a:xfrm>
          <a:prstGeom prst="roundRect">
            <a:avLst>
              <a:gd name="adj" fmla="val 40007"/>
            </a:avLst>
          </a:prstGeom>
          <a:solidFill>
            <a:srgbClr val="EFF0F6"/>
          </a:solidFill>
          <a:ln w="6350">
            <a:solidFill>
              <a:srgbClr val="C5C7D2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17234" y="3915817"/>
            <a:ext cx="223237" cy="279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2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1130272" y="3939084"/>
            <a:ext cx="5828063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Bezpieczeństwo fizyczne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1130272" y="4251920"/>
            <a:ext cx="5828063" cy="678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1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Kontakt fizyczny jest dopuszczalny wyłącznie w uzasadnionych sytuacjach (zajęcia sportowe, pierwsza pomoc, interwencja przy agresji). Niedopuszczalna jest jakakolwiek forma przemocy fizycznej czy seksualnej.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661475" y="5198467"/>
            <a:ext cx="334855" cy="334863"/>
          </a:xfrm>
          <a:prstGeom prst="roundRect">
            <a:avLst>
              <a:gd name="adj" fmla="val 40007"/>
            </a:avLst>
          </a:prstGeom>
          <a:solidFill>
            <a:srgbClr val="EFF0F6"/>
          </a:solidFill>
          <a:ln w="6350">
            <a:solidFill>
              <a:srgbClr val="C5C7D2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7234" y="5226298"/>
            <a:ext cx="223237" cy="279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3</a:t>
            </a:r>
            <a:endParaRPr lang="en-US" sz="1750" dirty="0"/>
          </a:p>
        </p:txBody>
      </p:sp>
      <p:sp>
        <p:nvSpPr>
          <p:cNvPr id="15" name="Text 12"/>
          <p:cNvSpPr/>
          <p:nvPr/>
        </p:nvSpPr>
        <p:spPr>
          <a:xfrm>
            <a:off x="1130272" y="5249565"/>
            <a:ext cx="5828063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Komunikacja werbalna</a:t>
            </a:r>
            <a:endParaRPr lang="en-US" sz="1450" dirty="0"/>
          </a:p>
        </p:txBody>
      </p:sp>
      <p:sp>
        <p:nvSpPr>
          <p:cNvPr id="16" name="Text 13"/>
          <p:cNvSpPr/>
          <p:nvPr/>
        </p:nvSpPr>
        <p:spPr>
          <a:xfrm>
            <a:off x="1130272" y="5562402"/>
            <a:ext cx="5828063" cy="678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1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Komunikacja nie może wzbudzać zagrożenia, obniżać poczucia wartości, upokarzać ani naruszać granic dziecka. Niedopuszczalne są groźby, krzyk, wyzwiska czy komentarze o charakterze erotycznym.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324670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Szczegółowe zasady relacji — obszary wrażliwe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542415" y="2089448"/>
            <a:ext cx="5470785" cy="3443883"/>
          </a:xfrm>
          <a:prstGeom prst="roundRect">
            <a:avLst>
              <a:gd name="adj" fmla="val 6916"/>
            </a:avLst>
          </a:prstGeom>
          <a:solidFill>
            <a:srgbClr val="C6C9DC"/>
          </a:solidFill>
          <a:ln/>
        </p:spPr>
      </p:sp>
      <p:sp>
        <p:nvSpPr>
          <p:cNvPr id="4" name="Text 2"/>
          <p:cNvSpPr/>
          <p:nvPr/>
        </p:nvSpPr>
        <p:spPr>
          <a:xfrm>
            <a:off x="707710" y="2254746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Kontakty poza szkołą i online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07710" y="2678509"/>
            <a:ext cx="5140196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Kontakty z dzieckiem poza placówką muszą być wcześniej omówione z kadrą, </a:t>
            </a:r>
            <a:r>
              <a:rPr lang="en-US" sz="1300" b="1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mieć jasny cel służbowy oraz być dokumentowane. </a:t>
            </a: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Niedopuszczalne jest utrzymywanie prywatnych relacji zaspokajających potrzeby emocjonalne dorosłego.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07710" y="3902273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Transport i noclegi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07710" y="4326037"/>
            <a:ext cx="5140196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Opieka podczas wyjazdów zapewniana jest przez co najmniej dwie osoby. Niedopuszczalne jest wspólne spanie pracownika z uczniem w jednym pokoju lub łóżku. Przy zakwaterowaniu uwzględnia się płeć i relacje podopiecznych.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303904" y="2254746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Równe traktowanie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03904" y="2678509"/>
            <a:ext cx="5232666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Każdy uczeń ma prawo do równego traktowania. Niedozwolone jest </a:t>
            </a:r>
            <a:r>
              <a:rPr lang="en-US" sz="1300" b="1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faworyzowanie wybranych dzieci, ignorowanie potrzeb innych, </a:t>
            </a: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przyzwolenie </a:t>
            </a:r>
            <a:r>
              <a:rPr lang="en-US" sz="1300" b="1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na nieformalną hierarchię grupową </a:t>
            </a: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czy </a:t>
            </a:r>
            <a:r>
              <a:rPr lang="en-US" sz="1300" b="1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dominację negatywnych jednostek.</a:t>
            </a:r>
            <a:endParaRPr lang="en-US" sz="1300" b="1" dirty="0"/>
          </a:p>
        </p:txBody>
      </p:sp>
      <p:sp>
        <p:nvSpPr>
          <p:cNvPr id="10" name="Text 8"/>
          <p:cNvSpPr/>
          <p:nvPr/>
        </p:nvSpPr>
        <p:spPr>
          <a:xfrm>
            <a:off x="6303904" y="3902273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Dyscyplinowanie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303904" y="4326037"/>
            <a:ext cx="5232666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Dyscyplina to narzędzie informacji zwrotnej — ma pobudzać do uczenia się, nie powodować krzywdy. </a:t>
            </a:r>
            <a:r>
              <a:rPr lang="en-US" sz="1300" b="1" dirty="0" err="1" smtClean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Niedopuszczalne</a:t>
            </a:r>
            <a:r>
              <a:rPr lang="en-US" sz="1300" b="1" dirty="0" smtClean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 </a:t>
            </a:r>
            <a:r>
              <a:rPr lang="en-US" sz="1300" b="1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są kary </a:t>
            </a: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fizyczne, upokarzanie, izolowanie, pozbawianie snu lub pokarmu czy psychologiczne zastraszanie.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03759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Zasady bezpiecznych relacji między uczniami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551186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3D3E44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W naszej szkole nie ma zgody na przemoc — ani fizyczną, ani psychiczną, ani słowną, ani cyberprzemoc.</a:t>
            </a: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 Każdy z nas rozumie, że różnimy się od siebie i że ta różnorodność jest naszą siłą.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2452489"/>
            <a:ext cx="2170951" cy="257770"/>
          </a:xfrm>
          <a:prstGeom prst="roundRect">
            <a:avLst>
              <a:gd name="adj" fmla="val 46197"/>
            </a:avLst>
          </a:prstGeom>
          <a:solidFill>
            <a:srgbClr val="DFE1EC"/>
          </a:solidFill>
          <a:ln/>
        </p:spPr>
      </p:sp>
      <p:sp>
        <p:nvSpPr>
          <p:cNvPr id="5" name="Text 3"/>
          <p:cNvSpPr/>
          <p:nvPr/>
        </p:nvSpPr>
        <p:spPr>
          <a:xfrm>
            <a:off x="760691" y="2502098"/>
            <a:ext cx="2582103" cy="1585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✅</a:t>
            </a:r>
            <a:r>
              <a:rPr lang="en-US" sz="10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 ZACHOWANIA POZYTYWNE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61475" y="2896295"/>
            <a:ext cx="5232666" cy="293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Zachowuj szacunek w komunikacji — nie przerywaj, słuchaj innych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Pamiętaj, że każdy ma prawo wyrażać swoje zdanie i przekonania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Stosuj słowo „NIE", jeśli dana forma interakcji Ci nie odpowiada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Szanuj przestrzeń intymną i prywatność kolegów/koleżanek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Przy konflikcie stosuj komunikat JA i szukaj wspólnego rozwiązania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Jeśli nie możesz rozwiązać konfliktu sam/a — zwróć się po pomoc do wychowawcy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303904" y="2452489"/>
            <a:ext cx="2166983" cy="257770"/>
          </a:xfrm>
          <a:prstGeom prst="roundRect">
            <a:avLst>
              <a:gd name="adj" fmla="val 46197"/>
            </a:avLst>
          </a:prstGeom>
          <a:solidFill>
            <a:srgbClr val="DFE1EC"/>
          </a:solidFill>
          <a:ln/>
        </p:spPr>
      </p:sp>
      <p:sp>
        <p:nvSpPr>
          <p:cNvPr id="8" name="Text 6"/>
          <p:cNvSpPr/>
          <p:nvPr/>
        </p:nvSpPr>
        <p:spPr>
          <a:xfrm>
            <a:off x="6403120" y="2502098"/>
            <a:ext cx="2578135" cy="1585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🚫</a:t>
            </a:r>
            <a:r>
              <a:rPr lang="en-US" sz="10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 ZACHOWANIA NEGATYWNE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6303904" y="2896295"/>
            <a:ext cx="5232666" cy="32000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Nie wolno krzyczeć, lekceważyć, obrażać, wyśmiewać ani wykluczać z grupy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Nie wolno używać języka nienawiści ani hejtu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Nie wolno bić, szturchać, popychać ani stosować przemocy fizycznej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Nie wolno nagrywać ani rozpowszechniać wizerunku kolegi/koleżanki bez zgody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Nie wolno spożywać alkoholu, wyrobów tytoniowych ani substancji nielegalnych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Jeśli jesteś świadkiem takich zachowań — poinformuj wychowawcę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42144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Ochrona wizerunku dzieci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489571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Szkoła zapewnia </a:t>
            </a:r>
            <a:r>
              <a:rPr lang="en-US" sz="1300" b="1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kompleksową ochronę wizerunku każdego ucznia </a:t>
            </a: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— od momentu rejestracji zdjęć, przez ich przechowywanie, aż po ewentualną publikację. Zgoda pisemna rodziców jest fundamentem wszelkich działań.</a:t>
            </a:r>
            <a:endParaRPr lang="en-US" sz="13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61475" y="2258516"/>
            <a:ext cx="165294" cy="165298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61475" y="2466777"/>
            <a:ext cx="5351725" cy="19050"/>
          </a:xfrm>
          <a:prstGeom prst="rect">
            <a:avLst/>
          </a:prstGeom>
          <a:solidFill>
            <a:srgbClr val="888888"/>
          </a:solidFill>
          <a:ln/>
        </p:spPr>
      </p:sp>
      <p:sp>
        <p:nvSpPr>
          <p:cNvPr id="6" name="Text 3"/>
          <p:cNvSpPr/>
          <p:nvPr/>
        </p:nvSpPr>
        <p:spPr>
          <a:xfrm>
            <a:off x="661475" y="2587526"/>
            <a:ext cx="535172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Pisemna zgoda rodziców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661475" y="2945209"/>
            <a:ext cx="5351725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Przed zrobieniem i publikacją zdjęć/nagrań szkoła </a:t>
            </a:r>
            <a:r>
              <a:rPr lang="en-US" sz="1300" b="1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uzyskuje pisemną zgodę rodziców podczas przyjęcia dziecka. </a:t>
            </a: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Rodzice są informowani o celu, sposobie przechowywania i potencjalnym ryzyku publikacji online.</a:t>
            </a:r>
            <a:endParaRPr lang="en-US" sz="13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178495" y="2258516"/>
            <a:ext cx="165294" cy="165298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6178495" y="2466777"/>
            <a:ext cx="5351725" cy="19050"/>
          </a:xfrm>
          <a:prstGeom prst="rect">
            <a:avLst/>
          </a:prstGeom>
          <a:solidFill>
            <a:srgbClr val="888888"/>
          </a:solidFill>
          <a:ln/>
        </p:spPr>
      </p:sp>
      <p:sp>
        <p:nvSpPr>
          <p:cNvPr id="10" name="Text 6"/>
          <p:cNvSpPr/>
          <p:nvPr/>
        </p:nvSpPr>
        <p:spPr>
          <a:xfrm>
            <a:off x="6178495" y="2587526"/>
            <a:ext cx="535172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Zasady rejestrowania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6178495" y="2945209"/>
            <a:ext cx="5351725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Zdjęcia koncentrują się na czynnościach, a nie twarzach. </a:t>
            </a:r>
            <a:r>
              <a:rPr lang="en-US" sz="1300" b="1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Nie podpisuje się wizerunków danymi osobowymi</a:t>
            </a: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. Dzieci muszą być ubrane, a sytuacja nie może być poniżająca. Preferowane są ujęcia grupowe.</a:t>
            </a:r>
            <a:endParaRPr lang="en-US" sz="13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661475" y="4313634"/>
            <a:ext cx="165294" cy="165298"/>
          </a:xfrm>
          <a:prstGeom prst="rect">
            <a:avLst/>
          </a:prstGeom>
        </p:spPr>
      </p:pic>
      <p:sp>
        <p:nvSpPr>
          <p:cNvPr id="13" name="Shape 8"/>
          <p:cNvSpPr/>
          <p:nvPr/>
        </p:nvSpPr>
        <p:spPr>
          <a:xfrm>
            <a:off x="661475" y="4538365"/>
            <a:ext cx="5351725" cy="19050"/>
          </a:xfrm>
          <a:prstGeom prst="rect">
            <a:avLst/>
          </a:prstGeom>
          <a:solidFill>
            <a:srgbClr val="888888"/>
          </a:solidFill>
          <a:ln/>
        </p:spPr>
      </p:sp>
      <p:sp>
        <p:nvSpPr>
          <p:cNvPr id="14" name="Text 9"/>
          <p:cNvSpPr/>
          <p:nvPr/>
        </p:nvSpPr>
        <p:spPr>
          <a:xfrm>
            <a:off x="661475" y="4675684"/>
            <a:ext cx="535172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Bezpieczne przechowywanie</a:t>
            </a:r>
            <a:endParaRPr lang="en-US" sz="1600" dirty="0"/>
          </a:p>
        </p:txBody>
      </p:sp>
      <p:sp>
        <p:nvSpPr>
          <p:cNvPr id="15" name="Text 10"/>
          <p:cNvSpPr/>
          <p:nvPr/>
        </p:nvSpPr>
        <p:spPr>
          <a:xfrm>
            <a:off x="661475" y="5033367"/>
            <a:ext cx="5351725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Nośniki analogowe przechowywane są w zamkniętej szafce. Pliki elektroniczne — w chronionych folderach z ograniczonym dostępem. Niedopuszczalne jest przechowywanie na nieszyfrowanych nośnikach mobilnych.</a:t>
            </a:r>
            <a:endParaRPr lang="en-US" sz="130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6178495" y="4313634"/>
            <a:ext cx="165294" cy="165298"/>
          </a:xfrm>
          <a:prstGeom prst="rect">
            <a:avLst/>
          </a:prstGeom>
        </p:spPr>
      </p:pic>
      <p:sp>
        <p:nvSpPr>
          <p:cNvPr id="17" name="Shape 11"/>
          <p:cNvSpPr/>
          <p:nvPr/>
        </p:nvSpPr>
        <p:spPr>
          <a:xfrm>
            <a:off x="6178495" y="4554934"/>
            <a:ext cx="5351725" cy="19050"/>
          </a:xfrm>
          <a:prstGeom prst="rect">
            <a:avLst/>
          </a:prstGeom>
          <a:solidFill>
            <a:srgbClr val="888888"/>
          </a:solidFill>
          <a:ln/>
        </p:spPr>
      </p:sp>
      <p:sp>
        <p:nvSpPr>
          <p:cNvPr id="18" name="Text 12"/>
          <p:cNvSpPr/>
          <p:nvPr/>
        </p:nvSpPr>
        <p:spPr>
          <a:xfrm>
            <a:off x="6178495" y="4675684"/>
            <a:ext cx="535172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Media i osoby trzecie</a:t>
            </a:r>
            <a:endParaRPr lang="en-US" sz="1600" dirty="0"/>
          </a:p>
        </p:txBody>
      </p:sp>
      <p:sp>
        <p:nvSpPr>
          <p:cNvPr id="19" name="Text 13"/>
          <p:cNvSpPr/>
          <p:nvPr/>
        </p:nvSpPr>
        <p:spPr>
          <a:xfrm>
            <a:off x="6178495" y="5033367"/>
            <a:ext cx="5351725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Przedstawiciele mediów muszą uzyskać zgodę dyrekcji i dostarczyć pisemną deklarację. </a:t>
            </a:r>
            <a:r>
              <a:rPr lang="en-US" sz="1300" b="1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Pracownicy szkoły nie kontaktują mediów z dziećmi ani nie udzielają wypowiedzi o uczniach bez upoważnienia</a:t>
            </a: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672802"/>
            <a:ext cx="6296860" cy="930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0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Zasady korzystania z telefonów i urządzeń elektronicznych</a:t>
            </a:r>
            <a:endParaRPr lang="en-US" sz="2900" dirty="0"/>
          </a:p>
        </p:txBody>
      </p:sp>
      <p:sp>
        <p:nvSpPr>
          <p:cNvPr id="4" name="Text 1"/>
          <p:cNvSpPr/>
          <p:nvPr/>
        </p:nvSpPr>
        <p:spPr>
          <a:xfrm>
            <a:off x="5233360" y="1937941"/>
            <a:ext cx="2966864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Uczniowie</a:t>
            </a:r>
            <a:endParaRPr lang="en-US" sz="1450" dirty="0"/>
          </a:p>
        </p:txBody>
      </p:sp>
      <p:sp>
        <p:nvSpPr>
          <p:cNvPr id="5" name="Text 2"/>
          <p:cNvSpPr/>
          <p:nvPr/>
        </p:nvSpPr>
        <p:spPr>
          <a:xfrm>
            <a:off x="5233360" y="2304355"/>
            <a:ext cx="2966864" cy="26757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33680" indent="-233680" algn="l">
              <a:lnSpc>
                <a:spcPct val="127000"/>
              </a:lnSpc>
              <a:buSzPct val="100000"/>
              <a:buChar char="•"/>
            </a:pPr>
            <a:r>
              <a:rPr lang="en-US" sz="11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Telefony przynoszone są na własną odpowiedzialność i za zgodą rodziców</a:t>
            </a:r>
            <a:endParaRPr lang="en-US" sz="1150" dirty="0"/>
          </a:p>
          <a:p>
            <a:pPr marL="233680" indent="-233680" algn="l">
              <a:lnSpc>
                <a:spcPct val="127000"/>
              </a:lnSpc>
              <a:buSzPct val="100000"/>
              <a:buChar char="•"/>
            </a:pPr>
            <a:r>
              <a:rPr lang="en-US" sz="11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Podczas lekcji </a:t>
            </a:r>
            <a:r>
              <a:rPr lang="en-US" sz="1150" b="1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obowiązuje zakaz używania </a:t>
            </a:r>
            <a:r>
              <a:rPr lang="en-US" sz="11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— chyba że nauczyciel zdecyduje inaczej</a:t>
            </a:r>
            <a:endParaRPr lang="en-US" sz="1150" dirty="0"/>
          </a:p>
          <a:p>
            <a:pPr marL="233680" indent="-233680" algn="l">
              <a:lnSpc>
                <a:spcPct val="127000"/>
              </a:lnSpc>
              <a:buSzPct val="100000"/>
              <a:buChar char="•"/>
            </a:pPr>
            <a:r>
              <a:rPr lang="en-US" sz="11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Urządzenie może być pomocą dydaktyczną za zgodą nauczyciela</a:t>
            </a:r>
            <a:endParaRPr lang="en-US" sz="1150" dirty="0"/>
          </a:p>
          <a:p>
            <a:pPr marL="233680" indent="-233680" algn="l">
              <a:lnSpc>
                <a:spcPct val="127000"/>
              </a:lnSpc>
              <a:buSzPct val="100000"/>
              <a:buChar char="•"/>
            </a:pPr>
            <a:r>
              <a:rPr lang="en-US" sz="11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Nagrywanie i fotografowanie </a:t>
            </a:r>
            <a:r>
              <a:rPr lang="en-US" sz="1150" b="1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tylko za zgodą nagrywanych </a:t>
            </a:r>
            <a:r>
              <a:rPr lang="en-US" sz="1150" b="1" dirty="0" err="1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</a:t>
            </a:r>
            <a:r>
              <a:rPr lang="en-US" sz="1150" b="1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 </a:t>
            </a:r>
            <a:r>
              <a:rPr lang="en-US" sz="1150" b="1" dirty="0" err="1" smtClean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nauczyciela</a:t>
            </a:r>
            <a:r>
              <a:rPr lang="pl-PL" sz="1150" b="1" dirty="0" smtClean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 lub innego ucznia</a:t>
            </a:r>
            <a:endParaRPr lang="en-US" sz="1150" b="1" dirty="0"/>
          </a:p>
          <a:p>
            <a:pPr marL="233680" indent="-233680" algn="l">
              <a:lnSpc>
                <a:spcPct val="127000"/>
              </a:lnSpc>
              <a:buSzPct val="100000"/>
              <a:buChar char="•"/>
            </a:pPr>
            <a:r>
              <a:rPr lang="en-US" sz="11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Ładowanie urządzeń tylko za zgodą nauczyciela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8569706" y="1937941"/>
            <a:ext cx="2966864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Nauczyciele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8569706" y="2304355"/>
            <a:ext cx="2966864" cy="2628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33680" indent="-233680" algn="l">
              <a:lnSpc>
                <a:spcPct val="127000"/>
              </a:lnSpc>
              <a:buSzPct val="100000"/>
              <a:buChar char="•"/>
            </a:pPr>
            <a:r>
              <a:rPr lang="en-US" sz="11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Zakaz używania telefonu prywatnie podczas lekcji i dyżurów korytarzowych</a:t>
            </a:r>
            <a:endParaRPr lang="en-US" sz="1150" dirty="0"/>
          </a:p>
          <a:p>
            <a:pPr marL="233680" indent="-233680" algn="l">
              <a:lnSpc>
                <a:spcPct val="127000"/>
              </a:lnSpc>
              <a:buSzPct val="100000"/>
              <a:buChar char="•"/>
            </a:pPr>
            <a:r>
              <a:rPr lang="en-US" sz="11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Obowiązek wyciszenia telefonu podczas prowadzenia zajęć</a:t>
            </a:r>
            <a:endParaRPr lang="en-US" sz="1150" dirty="0"/>
          </a:p>
          <a:p>
            <a:pPr marL="233680" indent="-233680" algn="l">
              <a:lnSpc>
                <a:spcPct val="127000"/>
              </a:lnSpc>
              <a:buSzPct val="100000"/>
              <a:buChar char="•"/>
            </a:pPr>
            <a:r>
              <a:rPr lang="en-US" sz="11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Jeśli nauczyciel oczekuje ważnej informacji — informuje uczniów na początku lekcji</a:t>
            </a:r>
            <a:endParaRPr lang="en-US" sz="1150" dirty="0"/>
          </a:p>
          <a:p>
            <a:pPr marL="233680" indent="-233680" algn="l">
              <a:lnSpc>
                <a:spcPct val="127000"/>
              </a:lnSpc>
              <a:buSzPct val="100000"/>
              <a:buChar char="•"/>
            </a:pPr>
            <a:r>
              <a:rPr lang="en-US" sz="11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Zasady korzystania z telefonu jako pomocy dydaktycznej ustalane są z uczniami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5233360" y="5177631"/>
            <a:ext cx="6296860" cy="1007566"/>
          </a:xfrm>
          <a:prstGeom prst="roundRect">
            <a:avLst>
              <a:gd name="adj" fmla="val 13296"/>
            </a:avLst>
          </a:prstGeom>
          <a:solidFill>
            <a:srgbClr val="DFE1EC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2185" y="5370909"/>
            <a:ext cx="186031" cy="14882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717040" y="5348784"/>
            <a:ext cx="5664356" cy="678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Szczegółowe zasady korzystania z urządzeń elektronicznych zawarte są w Statucie Szkoły. O zasadach tych wychowawca informuje uczniów i rodziców na początku każdego roku szkolnego.</a:t>
            </a:r>
            <a:endParaRPr lang="en-US" sz="11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12490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Jak zgłosić krzywdzenie? Osoby odpowiedzialne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559917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 każdej sytuacji budzącej niepokój o bezpieczeństwo ucznia — nie zwlekaj. Zgłoszenie można złożyć na kilka sposobów. W przypadku bezpośredniego zagrożenia życia lub zdrowia zawiadom pierwszego napotkanego pracownika szkoły.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2275185"/>
            <a:ext cx="5351725" cy="1494830"/>
          </a:xfrm>
          <a:prstGeom prst="roundRect">
            <a:avLst>
              <a:gd name="adj" fmla="val 9958"/>
            </a:avLst>
          </a:prstGeom>
          <a:solidFill>
            <a:srgbClr val="EFF0F6"/>
          </a:solidFill>
          <a:ln w="6350">
            <a:solidFill>
              <a:srgbClr val="C5C7D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33119" y="2446834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Wychowawca klasy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33119" y="2804517"/>
            <a:ext cx="5008437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Pierwsza osoba kontaktu dla ucznia i rodzica</a:t>
            </a: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. Przyjmuje zgłoszenia osobiście, przez dziennik elektroniczny lub pocztę służbową.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178495" y="2275185"/>
            <a:ext cx="5351725" cy="1494830"/>
          </a:xfrm>
          <a:prstGeom prst="roundRect">
            <a:avLst>
              <a:gd name="adj" fmla="val 9958"/>
            </a:avLst>
          </a:prstGeom>
          <a:solidFill>
            <a:srgbClr val="EFF0F6"/>
          </a:solidFill>
          <a:ln w="6350">
            <a:solidFill>
              <a:srgbClr val="C5C7D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350139" y="2446834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Pedagog szkolny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50139" y="2804517"/>
            <a:ext cx="500843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Gabinet na parterze, obok sali nr 4. Kontakt </a:t>
            </a:r>
            <a:r>
              <a:rPr lang="en-US" sz="1300" dirty="0" err="1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osobisty</a:t>
            </a:r>
            <a:r>
              <a:rPr lang="en-US" sz="1300" dirty="0" smtClean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,</a:t>
            </a:r>
            <a:r>
              <a:rPr lang="pl-PL" sz="1300" dirty="0" smtClean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/>
            </a:r>
            <a:br>
              <a:rPr lang="pl-PL" sz="1300" dirty="0" smtClean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</a:br>
            <a:r>
              <a:rPr lang="en-US" sz="1300" dirty="0" smtClean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 e-mail</a:t>
            </a:r>
            <a:r>
              <a:rPr lang="pl-PL" sz="1300" dirty="0" smtClean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: pedagog.zsmt@gmail.com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1475" y="3935313"/>
            <a:ext cx="5351725" cy="1494830"/>
          </a:xfrm>
          <a:prstGeom prst="roundRect">
            <a:avLst>
              <a:gd name="adj" fmla="val 9958"/>
            </a:avLst>
          </a:prstGeom>
          <a:solidFill>
            <a:srgbClr val="EFF0F6"/>
          </a:solidFill>
          <a:ln w="6350">
            <a:solidFill>
              <a:srgbClr val="C5C7D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33119" y="4106962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Psycholog / Pedagog specjalny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33119" y="4464645"/>
            <a:ext cx="500843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Gabinet na I piętrze, obok sali nr 6. Specjalistyczna pomoc psychologiczna i pedagogiczna.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178495" y="3935313"/>
            <a:ext cx="5351725" cy="1494830"/>
          </a:xfrm>
          <a:prstGeom prst="roundRect">
            <a:avLst>
              <a:gd name="adj" fmla="val 9958"/>
            </a:avLst>
          </a:prstGeom>
          <a:solidFill>
            <a:srgbClr val="EFF0F6"/>
          </a:solidFill>
          <a:ln w="6350">
            <a:solidFill>
              <a:srgbClr val="C5C7D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350139" y="4106962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Dyrekcja szkoły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350139" y="4464645"/>
            <a:ext cx="5008437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3D3E44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Tel.: 43 675 34 61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E-mail: kontakt@zsmt.pl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Kontakt osobisty w sekretariacie szkoły.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61475" y="5616178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Dokument „Polityka Ochrony Małoletnich" dostępny jest na stronie internetowej szkoły, w pokoju nauczycielskim, bibliotece, sekretariacie oraz gabinetach specjalistów. Wersja skrócona wywieszona jest w gablocie na parterze i w bibliotece.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05123"/>
            <a:ext cx="10868745" cy="330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5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Potrzebujesz wsparcia? Zadzwoń, napisz, porozmawiaj.</a:t>
            </a:r>
            <a:endParaRPr lang="en-US" sz="2050" dirty="0"/>
          </a:p>
        </p:txBody>
      </p:sp>
      <p:sp>
        <p:nvSpPr>
          <p:cNvPr id="3" name="Text 1"/>
          <p:cNvSpPr/>
          <p:nvPr/>
        </p:nvSpPr>
        <p:spPr>
          <a:xfrm>
            <a:off x="661475" y="971153"/>
            <a:ext cx="10868745" cy="2776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8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Telefony zaufania działają całą dobę lub przez wiele godzin dziennie. Dyżurują przy nich przeszkolone osoby, które </a:t>
            </a:r>
            <a:r>
              <a:rPr lang="en-US" sz="800" b="1" dirty="0">
                <a:solidFill>
                  <a:srgbClr val="3D3E44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nie będą Cię oceniać, krytykować ani wyśmiewać</a:t>
            </a:r>
            <a:r>
              <a:rPr lang="en-US" sz="8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. Możesz liczyć na dyskrecję i anonimowość. </a:t>
            </a:r>
            <a:r>
              <a:rPr lang="en-US" sz="800" b="1" dirty="0">
                <a:solidFill>
                  <a:srgbClr val="3D3E44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Pamiętaj — nie jesteś sam/a!</a:t>
            </a:r>
            <a:endParaRPr lang="en-US" sz="8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61475" y="1324868"/>
            <a:ext cx="10868745" cy="72042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165097" y="1443335"/>
            <a:ext cx="10246659" cy="165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800 12 12 12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165097" y="1649214"/>
            <a:ext cx="10246659" cy="2776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8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Telefon zaufania dla dzieci i młodzieży Rzecznika Praw Dziecka</a:t>
            </a:r>
            <a:endParaRPr lang="en-US" sz="800" dirty="0"/>
          </a:p>
          <a:p>
            <a:pPr marL="0" indent="0" algn="l">
              <a:lnSpc>
                <a:spcPct val="109000"/>
              </a:lnSpc>
              <a:buNone/>
            </a:pPr>
            <a:r>
              <a:rPr lang="en-US" sz="800" b="1" dirty="0">
                <a:solidFill>
                  <a:srgbClr val="3D3E44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Bezpłatny · Anonimowy · Całodobowy · Chat</a:t>
            </a:r>
            <a:endParaRPr lang="en-US" sz="8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61475" y="2112963"/>
            <a:ext cx="10868745" cy="72042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165097" y="2231430"/>
            <a:ext cx="10246659" cy="165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116 111</a:t>
            </a:r>
            <a:endParaRPr lang="en-US" sz="1000" dirty="0"/>
          </a:p>
        </p:txBody>
      </p:sp>
      <p:sp>
        <p:nvSpPr>
          <p:cNvPr id="9" name="Text 5"/>
          <p:cNvSpPr/>
          <p:nvPr/>
        </p:nvSpPr>
        <p:spPr>
          <a:xfrm>
            <a:off x="1165097" y="2437309"/>
            <a:ext cx="10246659" cy="2776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8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Dziecięcy Telefon Zaufania Rzecznika Praw Dziecka</a:t>
            </a:r>
            <a:endParaRPr lang="en-US" sz="800" dirty="0"/>
          </a:p>
          <a:p>
            <a:pPr marL="0" indent="0" algn="l">
              <a:lnSpc>
                <a:spcPct val="109000"/>
              </a:lnSpc>
              <a:buNone/>
            </a:pPr>
            <a:r>
              <a:rPr lang="en-US" sz="800" b="1" dirty="0">
                <a:solidFill>
                  <a:srgbClr val="3D3E44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Bezpłatny · Anonimowy · Całodobowy · Chat</a:t>
            </a:r>
            <a:endParaRPr lang="en-US" sz="8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61475" y="2901057"/>
            <a:ext cx="10868745" cy="720427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165097" y="3019524"/>
            <a:ext cx="10246659" cy="165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800 119 119</a:t>
            </a:r>
            <a:endParaRPr lang="en-US" sz="1000" dirty="0"/>
          </a:p>
        </p:txBody>
      </p:sp>
      <p:sp>
        <p:nvSpPr>
          <p:cNvPr id="12" name="Text 7"/>
          <p:cNvSpPr/>
          <p:nvPr/>
        </p:nvSpPr>
        <p:spPr>
          <a:xfrm>
            <a:off x="1165097" y="3225403"/>
            <a:ext cx="10246659" cy="2776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8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Telefon Zaufania dla Dzieci i Młodzieży Fundacji Dajemy Dzieciom Siłę</a:t>
            </a:r>
            <a:endParaRPr lang="en-US" sz="800" dirty="0"/>
          </a:p>
          <a:p>
            <a:pPr marL="0" indent="0" algn="l">
              <a:lnSpc>
                <a:spcPct val="109000"/>
              </a:lnSpc>
              <a:buNone/>
            </a:pPr>
            <a:r>
              <a:rPr lang="en-US" sz="800" b="1" dirty="0">
                <a:solidFill>
                  <a:srgbClr val="3D3E44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Bezpłatny · Anonimowy · Chat 24h</a:t>
            </a:r>
            <a:endParaRPr lang="en-US" sz="8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661475" y="3689152"/>
            <a:ext cx="10868745" cy="720427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165097" y="3807619"/>
            <a:ext cx="10246659" cy="165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116 123</a:t>
            </a:r>
            <a:endParaRPr lang="en-US" sz="1000" dirty="0"/>
          </a:p>
        </p:txBody>
      </p:sp>
      <p:sp>
        <p:nvSpPr>
          <p:cNvPr id="15" name="Text 9"/>
          <p:cNvSpPr/>
          <p:nvPr/>
        </p:nvSpPr>
        <p:spPr>
          <a:xfrm>
            <a:off x="1165097" y="4013498"/>
            <a:ext cx="10246659" cy="2776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8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Kryzysowy Telefon Zaufania Instytutu Psychologii Zdrowia PTP</a:t>
            </a:r>
            <a:endParaRPr lang="en-US" sz="800" dirty="0"/>
          </a:p>
          <a:p>
            <a:pPr marL="0" indent="0" algn="l">
              <a:lnSpc>
                <a:spcPct val="109000"/>
              </a:lnSpc>
              <a:buNone/>
            </a:pPr>
            <a:r>
              <a:rPr lang="en-US" sz="800" b="1" dirty="0">
                <a:solidFill>
                  <a:srgbClr val="3D3E44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Bezpłatny · Anonimowy · Chat całodobowy</a:t>
            </a:r>
            <a:endParaRPr lang="en-US" sz="80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661475" y="4477246"/>
            <a:ext cx="10868745" cy="720427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1165097" y="4595713"/>
            <a:ext cx="10246659" cy="165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116 000</a:t>
            </a:r>
            <a:endParaRPr lang="en-US" sz="1000" dirty="0"/>
          </a:p>
        </p:txBody>
      </p:sp>
      <p:sp>
        <p:nvSpPr>
          <p:cNvPr id="18" name="Text 11"/>
          <p:cNvSpPr/>
          <p:nvPr/>
        </p:nvSpPr>
        <p:spPr>
          <a:xfrm>
            <a:off x="1165097" y="4801592"/>
            <a:ext cx="10246659" cy="2776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8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Telefon w sprawie zaginionego dziecka i nastolatka Fundacji ITAKA</a:t>
            </a:r>
            <a:endParaRPr lang="en-US" sz="800" dirty="0"/>
          </a:p>
          <a:p>
            <a:pPr marL="0" indent="0" algn="l">
              <a:lnSpc>
                <a:spcPct val="109000"/>
              </a:lnSpc>
              <a:buNone/>
            </a:pPr>
            <a:r>
              <a:rPr lang="en-US" sz="800" b="1" dirty="0">
                <a:solidFill>
                  <a:srgbClr val="3D3E44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Bezpłatny · Anonimowy</a:t>
            </a:r>
            <a:endParaRPr lang="en-US" sz="800" dirty="0"/>
          </a:p>
        </p:txBody>
      </p:sp>
      <p:pic>
        <p:nvPicPr>
          <p:cNvPr id="19" name="Image 5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661475" y="5265341"/>
            <a:ext cx="10868745" cy="720427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1165097" y="5383808"/>
            <a:ext cx="10246659" cy="165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22 484 88 04</a:t>
            </a:r>
            <a:endParaRPr lang="en-US" sz="1000" dirty="0"/>
          </a:p>
        </p:txBody>
      </p:sp>
      <p:sp>
        <p:nvSpPr>
          <p:cNvPr id="21" name="Text 13"/>
          <p:cNvSpPr/>
          <p:nvPr/>
        </p:nvSpPr>
        <p:spPr>
          <a:xfrm>
            <a:off x="1165097" y="5589687"/>
            <a:ext cx="10246659" cy="2776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8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Telefon i Chat Zaufania Towarzystwa Przyjaciół Dzieci</a:t>
            </a:r>
            <a:endParaRPr lang="en-US" sz="800" dirty="0"/>
          </a:p>
          <a:p>
            <a:pPr marL="0" indent="0" algn="l">
              <a:lnSpc>
                <a:spcPct val="109000"/>
              </a:lnSpc>
              <a:buNone/>
            </a:pPr>
            <a:r>
              <a:rPr lang="en-US" sz="800" b="1" dirty="0">
                <a:solidFill>
                  <a:srgbClr val="3D3E44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Całodobowy (22:00) · Płatny wg stawek operatora</a:t>
            </a:r>
            <a:endParaRPr lang="en-US" sz="800" dirty="0"/>
          </a:p>
        </p:txBody>
      </p:sp>
      <p:sp>
        <p:nvSpPr>
          <p:cNvPr id="22" name="Text 14"/>
          <p:cNvSpPr/>
          <p:nvPr/>
        </p:nvSpPr>
        <p:spPr>
          <a:xfrm>
            <a:off x="820122" y="6137970"/>
            <a:ext cx="11319683" cy="1388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8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Jeśli czujesz się osamotniony/a, niezrozumiany/a, jeśli spotyka Cię hejt, agresja, jeśli ktoś robi coś wbrew Twojej woli lub Twoje życie straciło sens — </a:t>
            </a:r>
            <a:r>
              <a:rPr lang="en-US" sz="800" b="1" dirty="0">
                <a:solidFill>
                  <a:srgbClr val="3D3E44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z każdej sytuacji jest wyjście. Zadzwoń.</a:t>
            </a:r>
            <a:endParaRPr lang="en-US" sz="800" dirty="0"/>
          </a:p>
        </p:txBody>
      </p:sp>
      <p:sp>
        <p:nvSpPr>
          <p:cNvPr id="23" name="Shape 15"/>
          <p:cNvSpPr/>
          <p:nvPr/>
        </p:nvSpPr>
        <p:spPr>
          <a:xfrm>
            <a:off x="661475" y="6061869"/>
            <a:ext cx="12700" cy="291009"/>
          </a:xfrm>
          <a:prstGeom prst="roundRect">
            <a:avLst>
              <a:gd name="adj" fmla="val 49999"/>
            </a:avLst>
          </a:prstGeom>
          <a:solidFill>
            <a:srgbClr val="C6C9DC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1310</Words>
  <Application>Microsoft Office PowerPoint</Application>
  <PresentationFormat>Niestandardowy</PresentationFormat>
  <Paragraphs>131</Paragraphs>
  <Slides>10</Slides>
  <Notes>10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7" baseType="lpstr">
      <vt:lpstr>Arial</vt:lpstr>
      <vt:lpstr>Inter Light</vt:lpstr>
      <vt:lpstr>Calibri</vt:lpstr>
      <vt:lpstr>Montserrat Medium</vt:lpstr>
      <vt:lpstr>Inter Bold</vt:lpstr>
      <vt:lpstr>Twemoji Mozilla</vt:lpstr>
      <vt:lpstr>Office Theme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kks</dc:creator>
  <cp:lastModifiedBy>kks</cp:lastModifiedBy>
  <cp:revision>2</cp:revision>
  <dcterms:created xsi:type="dcterms:W3CDTF">2026-09-07T10:57:59Z</dcterms:created>
  <dcterms:modified xsi:type="dcterms:W3CDTF">2026-09-07T11:56:47Z</dcterms:modified>
</cp:coreProperties>
</file>